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8" r:id="rId5"/>
    <p:sldId id="262" r:id="rId6"/>
    <p:sldId id="270" r:id="rId7"/>
    <p:sldId id="271" r:id="rId8"/>
    <p:sldId id="272" r:id="rId9"/>
    <p:sldId id="267" r:id="rId10"/>
    <p:sldId id="275" r:id="rId11"/>
    <p:sldId id="258" r:id="rId12"/>
    <p:sldId id="259" r:id="rId13"/>
    <p:sldId id="260" r:id="rId14"/>
    <p:sldId id="264" r:id="rId15"/>
    <p:sldId id="261" r:id="rId16"/>
    <p:sldId id="26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3" r:id="rId27"/>
    <p:sldId id="285" r:id="rId28"/>
    <p:sldId id="266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/>
    <p:restoredTop sz="94691"/>
  </p:normalViewPr>
  <p:slideViewPr>
    <p:cSldViewPr snapToGrid="0" showGuides="1">
      <p:cViewPr varScale="1">
        <p:scale>
          <a:sx n="84" d="100"/>
          <a:sy n="84" d="100"/>
        </p:scale>
        <p:origin x="360" y="488"/>
      </p:cViewPr>
      <p:guideLst>
        <p:guide orient="horz" pos="127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346FF-2EEA-49B2-AE17-792CEBA8F3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44E6DC-FC1F-4935-828F-EF55CEA2E4F6}">
      <dgm:prSet/>
      <dgm:spPr/>
      <dgm:t>
        <a:bodyPr/>
        <a:lstStyle/>
        <a:p>
          <a:pPr>
            <a:defRPr cap="all"/>
          </a:pPr>
          <a:r>
            <a:rPr lang="en-US"/>
            <a:t>Lemmatising first lines to group poem variants</a:t>
          </a:r>
        </a:p>
      </dgm:t>
    </dgm:pt>
    <dgm:pt modelId="{A7244238-DAA2-4EB6-B734-DA02E660FF3D}" type="parTrans" cxnId="{A0A58FE4-B891-4D0D-9F42-48936B962298}">
      <dgm:prSet/>
      <dgm:spPr/>
      <dgm:t>
        <a:bodyPr/>
        <a:lstStyle/>
        <a:p>
          <a:endParaRPr lang="en-US"/>
        </a:p>
      </dgm:t>
    </dgm:pt>
    <dgm:pt modelId="{8FE23631-38E2-4BA3-959B-07444C917F87}" type="sibTrans" cxnId="{A0A58FE4-B891-4D0D-9F42-48936B962298}">
      <dgm:prSet/>
      <dgm:spPr/>
      <dgm:t>
        <a:bodyPr/>
        <a:lstStyle/>
        <a:p>
          <a:endParaRPr lang="en-US"/>
        </a:p>
      </dgm:t>
    </dgm:pt>
    <dgm:pt modelId="{451F928C-FA28-4BAC-ACD1-CA484011355A}">
      <dgm:prSet/>
      <dgm:spPr/>
      <dgm:t>
        <a:bodyPr/>
        <a:lstStyle/>
        <a:p>
          <a:pPr>
            <a:defRPr cap="all"/>
          </a:pPr>
          <a:r>
            <a:rPr lang="en-US"/>
            <a:t>Semantic similarity (e.g., cosine distance in vector space)</a:t>
          </a:r>
        </a:p>
      </dgm:t>
    </dgm:pt>
    <dgm:pt modelId="{A7E96D32-21AC-4CBB-8D0B-9883320F284A}" type="parTrans" cxnId="{739D4B85-75B7-4EEA-9D03-0533B876E8D4}">
      <dgm:prSet/>
      <dgm:spPr/>
      <dgm:t>
        <a:bodyPr/>
        <a:lstStyle/>
        <a:p>
          <a:endParaRPr lang="en-US"/>
        </a:p>
      </dgm:t>
    </dgm:pt>
    <dgm:pt modelId="{DCCF948B-8899-498D-A23E-26B7DE45B5E9}" type="sibTrans" cxnId="{739D4B85-75B7-4EEA-9D03-0533B876E8D4}">
      <dgm:prSet/>
      <dgm:spPr/>
      <dgm:t>
        <a:bodyPr/>
        <a:lstStyle/>
        <a:p>
          <a:endParaRPr lang="en-US"/>
        </a:p>
      </dgm:t>
    </dgm:pt>
    <dgm:pt modelId="{25A035E9-A58D-4B43-BCB7-F368064C38D4}">
      <dgm:prSet/>
      <dgm:spPr/>
      <dgm:t>
        <a:bodyPr/>
        <a:lstStyle/>
        <a:p>
          <a:pPr>
            <a:defRPr cap="all"/>
          </a:pPr>
          <a:r>
            <a:rPr lang="en-US"/>
            <a:t>Issues: textual variation, ambiguity, sparse features</a:t>
          </a:r>
        </a:p>
      </dgm:t>
    </dgm:pt>
    <dgm:pt modelId="{4D389F9C-B3BA-4268-8F10-B96FAAFA2B87}" type="parTrans" cxnId="{AA2893E5-AF71-43F1-88F8-2DC5224C7679}">
      <dgm:prSet/>
      <dgm:spPr/>
      <dgm:t>
        <a:bodyPr/>
        <a:lstStyle/>
        <a:p>
          <a:endParaRPr lang="en-US"/>
        </a:p>
      </dgm:t>
    </dgm:pt>
    <dgm:pt modelId="{30BFC9EB-36E3-4FCC-8A1D-023BA5ACD9CA}" type="sibTrans" cxnId="{AA2893E5-AF71-43F1-88F8-2DC5224C7679}">
      <dgm:prSet/>
      <dgm:spPr/>
      <dgm:t>
        <a:bodyPr/>
        <a:lstStyle/>
        <a:p>
          <a:endParaRPr lang="en-US"/>
        </a:p>
      </dgm:t>
    </dgm:pt>
    <dgm:pt modelId="{7F68DBE3-8FB4-4B0A-9867-60105D3AB88C}" type="pres">
      <dgm:prSet presAssocID="{260346FF-2EEA-49B2-AE17-792CEBA8F390}" presName="root" presStyleCnt="0">
        <dgm:presLayoutVars>
          <dgm:dir/>
          <dgm:resizeHandles val="exact"/>
        </dgm:presLayoutVars>
      </dgm:prSet>
      <dgm:spPr/>
    </dgm:pt>
    <dgm:pt modelId="{4C867FD9-ECCB-437F-97F2-52EBD6AFD694}" type="pres">
      <dgm:prSet presAssocID="{A344E6DC-FC1F-4935-828F-EF55CEA2E4F6}" presName="compNode" presStyleCnt="0"/>
      <dgm:spPr/>
    </dgm:pt>
    <dgm:pt modelId="{ACC06FBA-FA19-4550-A246-36AC1E2FDC1B}" type="pres">
      <dgm:prSet presAssocID="{A344E6DC-FC1F-4935-828F-EF55CEA2E4F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75304EF-B136-47B8-A6D9-58659BF79226}" type="pres">
      <dgm:prSet presAssocID="{A344E6DC-FC1F-4935-828F-EF55CEA2E4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98512196-E7DA-4034-B5CA-1544C89D78A4}" type="pres">
      <dgm:prSet presAssocID="{A344E6DC-FC1F-4935-828F-EF55CEA2E4F6}" presName="spaceRect" presStyleCnt="0"/>
      <dgm:spPr/>
    </dgm:pt>
    <dgm:pt modelId="{748DFBDD-671C-46BB-91AF-9B400D8B21BF}" type="pres">
      <dgm:prSet presAssocID="{A344E6DC-FC1F-4935-828F-EF55CEA2E4F6}" presName="textRect" presStyleLbl="revTx" presStyleIdx="0" presStyleCnt="3">
        <dgm:presLayoutVars>
          <dgm:chMax val="1"/>
          <dgm:chPref val="1"/>
        </dgm:presLayoutVars>
      </dgm:prSet>
      <dgm:spPr/>
    </dgm:pt>
    <dgm:pt modelId="{934BE6E8-4F5B-4FB4-95DB-3E1AA274EA7D}" type="pres">
      <dgm:prSet presAssocID="{8FE23631-38E2-4BA3-959B-07444C917F87}" presName="sibTrans" presStyleCnt="0"/>
      <dgm:spPr/>
    </dgm:pt>
    <dgm:pt modelId="{248B91D9-3F85-4868-A441-136350B0319F}" type="pres">
      <dgm:prSet presAssocID="{451F928C-FA28-4BAC-ACD1-CA484011355A}" presName="compNode" presStyleCnt="0"/>
      <dgm:spPr/>
    </dgm:pt>
    <dgm:pt modelId="{F3C12B64-044B-4454-B83D-488A2155B0D5}" type="pres">
      <dgm:prSet presAssocID="{451F928C-FA28-4BAC-ACD1-CA48401135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E44738-B333-42BA-B791-E26C965A2C18}" type="pres">
      <dgm:prSet presAssocID="{451F928C-FA28-4BAC-ACD1-CA48401135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0700E44-BEE7-4ACC-A416-F6C3D7A315FF}" type="pres">
      <dgm:prSet presAssocID="{451F928C-FA28-4BAC-ACD1-CA484011355A}" presName="spaceRect" presStyleCnt="0"/>
      <dgm:spPr/>
    </dgm:pt>
    <dgm:pt modelId="{2C371EEA-C8C6-4780-9FFD-F415527A0CBC}" type="pres">
      <dgm:prSet presAssocID="{451F928C-FA28-4BAC-ACD1-CA484011355A}" presName="textRect" presStyleLbl="revTx" presStyleIdx="1" presStyleCnt="3">
        <dgm:presLayoutVars>
          <dgm:chMax val="1"/>
          <dgm:chPref val="1"/>
        </dgm:presLayoutVars>
      </dgm:prSet>
      <dgm:spPr/>
    </dgm:pt>
    <dgm:pt modelId="{82AEA69F-C3CC-492C-8849-E9F88825B384}" type="pres">
      <dgm:prSet presAssocID="{DCCF948B-8899-498D-A23E-26B7DE45B5E9}" presName="sibTrans" presStyleCnt="0"/>
      <dgm:spPr/>
    </dgm:pt>
    <dgm:pt modelId="{1F3EF7C8-38E3-4B90-8F5B-276439895A25}" type="pres">
      <dgm:prSet presAssocID="{25A035E9-A58D-4B43-BCB7-F368064C38D4}" presName="compNode" presStyleCnt="0"/>
      <dgm:spPr/>
    </dgm:pt>
    <dgm:pt modelId="{027C0C96-75AA-477C-B73F-D4447577E1C8}" type="pres">
      <dgm:prSet presAssocID="{25A035E9-A58D-4B43-BCB7-F368064C38D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4E17AF6-E7DA-4037-A15A-A30EB32725A9}" type="pres">
      <dgm:prSet presAssocID="{25A035E9-A58D-4B43-BCB7-F368064C38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A2D296F-214C-4F64-845D-31D57057BC1C}" type="pres">
      <dgm:prSet presAssocID="{25A035E9-A58D-4B43-BCB7-F368064C38D4}" presName="spaceRect" presStyleCnt="0"/>
      <dgm:spPr/>
    </dgm:pt>
    <dgm:pt modelId="{6ACBD5DE-7253-4530-A15A-05750288B4BC}" type="pres">
      <dgm:prSet presAssocID="{25A035E9-A58D-4B43-BCB7-F368064C38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39D4B85-75B7-4EEA-9D03-0533B876E8D4}" srcId="{260346FF-2EEA-49B2-AE17-792CEBA8F390}" destId="{451F928C-FA28-4BAC-ACD1-CA484011355A}" srcOrd="1" destOrd="0" parTransId="{A7E96D32-21AC-4CBB-8D0B-9883320F284A}" sibTransId="{DCCF948B-8899-498D-A23E-26B7DE45B5E9}"/>
    <dgm:cxn modelId="{2C455397-6E8D-4007-8264-16FED39A416F}" type="presOf" srcId="{260346FF-2EEA-49B2-AE17-792CEBA8F390}" destId="{7F68DBE3-8FB4-4B0A-9867-60105D3AB88C}" srcOrd="0" destOrd="0" presId="urn:microsoft.com/office/officeart/2018/5/layout/IconLeafLabelList"/>
    <dgm:cxn modelId="{B8D995A6-F110-41AF-A838-549882BF2F3D}" type="presOf" srcId="{25A035E9-A58D-4B43-BCB7-F368064C38D4}" destId="{6ACBD5DE-7253-4530-A15A-05750288B4BC}" srcOrd="0" destOrd="0" presId="urn:microsoft.com/office/officeart/2018/5/layout/IconLeafLabelList"/>
    <dgm:cxn modelId="{E1F67BCD-B1DD-49FC-990B-293EC5D8D8A7}" type="presOf" srcId="{A344E6DC-FC1F-4935-828F-EF55CEA2E4F6}" destId="{748DFBDD-671C-46BB-91AF-9B400D8B21BF}" srcOrd="0" destOrd="0" presId="urn:microsoft.com/office/officeart/2018/5/layout/IconLeafLabelList"/>
    <dgm:cxn modelId="{B948C9D6-880D-441A-A9CE-F2BC486CD3CE}" type="presOf" srcId="{451F928C-FA28-4BAC-ACD1-CA484011355A}" destId="{2C371EEA-C8C6-4780-9FFD-F415527A0CBC}" srcOrd="0" destOrd="0" presId="urn:microsoft.com/office/officeart/2018/5/layout/IconLeafLabelList"/>
    <dgm:cxn modelId="{A0A58FE4-B891-4D0D-9F42-48936B962298}" srcId="{260346FF-2EEA-49B2-AE17-792CEBA8F390}" destId="{A344E6DC-FC1F-4935-828F-EF55CEA2E4F6}" srcOrd="0" destOrd="0" parTransId="{A7244238-DAA2-4EB6-B734-DA02E660FF3D}" sibTransId="{8FE23631-38E2-4BA3-959B-07444C917F87}"/>
    <dgm:cxn modelId="{AA2893E5-AF71-43F1-88F8-2DC5224C7679}" srcId="{260346FF-2EEA-49B2-AE17-792CEBA8F390}" destId="{25A035E9-A58D-4B43-BCB7-F368064C38D4}" srcOrd="2" destOrd="0" parTransId="{4D389F9C-B3BA-4268-8F10-B96FAAFA2B87}" sibTransId="{30BFC9EB-36E3-4FCC-8A1D-023BA5ACD9CA}"/>
    <dgm:cxn modelId="{581A0F0C-E85F-4410-8F4B-049CD96E75F9}" type="presParOf" srcId="{7F68DBE3-8FB4-4B0A-9867-60105D3AB88C}" destId="{4C867FD9-ECCB-437F-97F2-52EBD6AFD694}" srcOrd="0" destOrd="0" presId="urn:microsoft.com/office/officeart/2018/5/layout/IconLeafLabelList"/>
    <dgm:cxn modelId="{D5D3C04D-F285-41A6-8148-14B4C8694B61}" type="presParOf" srcId="{4C867FD9-ECCB-437F-97F2-52EBD6AFD694}" destId="{ACC06FBA-FA19-4550-A246-36AC1E2FDC1B}" srcOrd="0" destOrd="0" presId="urn:microsoft.com/office/officeart/2018/5/layout/IconLeafLabelList"/>
    <dgm:cxn modelId="{54CF7A49-BC5B-435B-9103-E950DB008211}" type="presParOf" srcId="{4C867FD9-ECCB-437F-97F2-52EBD6AFD694}" destId="{E75304EF-B136-47B8-A6D9-58659BF79226}" srcOrd="1" destOrd="0" presId="urn:microsoft.com/office/officeart/2018/5/layout/IconLeafLabelList"/>
    <dgm:cxn modelId="{B0F91E19-D987-4DF2-8CAD-FB957751D547}" type="presParOf" srcId="{4C867FD9-ECCB-437F-97F2-52EBD6AFD694}" destId="{98512196-E7DA-4034-B5CA-1544C89D78A4}" srcOrd="2" destOrd="0" presId="urn:microsoft.com/office/officeart/2018/5/layout/IconLeafLabelList"/>
    <dgm:cxn modelId="{08DB47ED-5D52-488B-8EDA-9A0BBF38E76B}" type="presParOf" srcId="{4C867FD9-ECCB-437F-97F2-52EBD6AFD694}" destId="{748DFBDD-671C-46BB-91AF-9B400D8B21BF}" srcOrd="3" destOrd="0" presId="urn:microsoft.com/office/officeart/2018/5/layout/IconLeafLabelList"/>
    <dgm:cxn modelId="{B8C3166F-2F85-4FBC-A73D-4990726F50E9}" type="presParOf" srcId="{7F68DBE3-8FB4-4B0A-9867-60105D3AB88C}" destId="{934BE6E8-4F5B-4FB4-95DB-3E1AA274EA7D}" srcOrd="1" destOrd="0" presId="urn:microsoft.com/office/officeart/2018/5/layout/IconLeafLabelList"/>
    <dgm:cxn modelId="{D5555CCA-0223-40AD-9284-2A5E48CF39F3}" type="presParOf" srcId="{7F68DBE3-8FB4-4B0A-9867-60105D3AB88C}" destId="{248B91D9-3F85-4868-A441-136350B0319F}" srcOrd="2" destOrd="0" presId="urn:microsoft.com/office/officeart/2018/5/layout/IconLeafLabelList"/>
    <dgm:cxn modelId="{2F0755C9-CEEE-4C93-8F1A-34EDA55DF56C}" type="presParOf" srcId="{248B91D9-3F85-4868-A441-136350B0319F}" destId="{F3C12B64-044B-4454-B83D-488A2155B0D5}" srcOrd="0" destOrd="0" presId="urn:microsoft.com/office/officeart/2018/5/layout/IconLeafLabelList"/>
    <dgm:cxn modelId="{EE8F33B1-5484-45B8-88F4-BDED9A79B8E1}" type="presParOf" srcId="{248B91D9-3F85-4868-A441-136350B0319F}" destId="{0CE44738-B333-42BA-B791-E26C965A2C18}" srcOrd="1" destOrd="0" presId="urn:microsoft.com/office/officeart/2018/5/layout/IconLeafLabelList"/>
    <dgm:cxn modelId="{1113D564-4A5D-40A1-BF77-4CCD37B00BC2}" type="presParOf" srcId="{248B91D9-3F85-4868-A441-136350B0319F}" destId="{60700E44-BEE7-4ACC-A416-F6C3D7A315FF}" srcOrd="2" destOrd="0" presId="urn:microsoft.com/office/officeart/2018/5/layout/IconLeafLabelList"/>
    <dgm:cxn modelId="{60C915E3-174D-4FF1-B065-EDCE626B2A73}" type="presParOf" srcId="{248B91D9-3F85-4868-A441-136350B0319F}" destId="{2C371EEA-C8C6-4780-9FFD-F415527A0CBC}" srcOrd="3" destOrd="0" presId="urn:microsoft.com/office/officeart/2018/5/layout/IconLeafLabelList"/>
    <dgm:cxn modelId="{982680DE-11FD-4B91-A86D-989EFA64D17E}" type="presParOf" srcId="{7F68DBE3-8FB4-4B0A-9867-60105D3AB88C}" destId="{82AEA69F-C3CC-492C-8849-E9F88825B384}" srcOrd="3" destOrd="0" presId="urn:microsoft.com/office/officeart/2018/5/layout/IconLeafLabelList"/>
    <dgm:cxn modelId="{766B8FD3-3118-4B5D-973B-27ACF5360BE4}" type="presParOf" srcId="{7F68DBE3-8FB4-4B0A-9867-60105D3AB88C}" destId="{1F3EF7C8-38E3-4B90-8F5B-276439895A25}" srcOrd="4" destOrd="0" presId="urn:microsoft.com/office/officeart/2018/5/layout/IconLeafLabelList"/>
    <dgm:cxn modelId="{B3BDC9FC-B13B-4483-812D-C0C962536816}" type="presParOf" srcId="{1F3EF7C8-38E3-4B90-8F5B-276439895A25}" destId="{027C0C96-75AA-477C-B73F-D4447577E1C8}" srcOrd="0" destOrd="0" presId="urn:microsoft.com/office/officeart/2018/5/layout/IconLeafLabelList"/>
    <dgm:cxn modelId="{1F53514D-ED38-484C-9D5F-D4D01EA11F51}" type="presParOf" srcId="{1F3EF7C8-38E3-4B90-8F5B-276439895A25}" destId="{F4E17AF6-E7DA-4037-A15A-A30EB32725A9}" srcOrd="1" destOrd="0" presId="urn:microsoft.com/office/officeart/2018/5/layout/IconLeafLabelList"/>
    <dgm:cxn modelId="{0CA30C8C-1F09-4185-AC32-0284CDE248C1}" type="presParOf" srcId="{1F3EF7C8-38E3-4B90-8F5B-276439895A25}" destId="{AA2D296F-214C-4F64-845D-31D57057BC1C}" srcOrd="2" destOrd="0" presId="urn:microsoft.com/office/officeart/2018/5/layout/IconLeafLabelList"/>
    <dgm:cxn modelId="{AEEF625D-2FBF-4826-9A67-A717B924D9EE}" type="presParOf" srcId="{1F3EF7C8-38E3-4B90-8F5B-276439895A25}" destId="{6ACBD5DE-7253-4530-A15A-05750288B4B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F01017-D5F1-4CE4-ABE5-CFE2C18FAB5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8BA812-E94F-4796-AE57-41B16EC57AFB}">
      <dgm:prSet/>
      <dgm:spPr/>
      <dgm:t>
        <a:bodyPr/>
        <a:lstStyle/>
        <a:p>
          <a:r>
            <a:rPr lang="en-US" dirty="0"/>
            <a:t>Early ideas led to stronger metadata-driven model</a:t>
          </a:r>
        </a:p>
      </dgm:t>
    </dgm:pt>
    <dgm:pt modelId="{838C9E80-A71F-424A-AD7A-0F644195E5A7}" type="parTrans" cxnId="{71B12791-213B-4AAA-8406-DECA7AFD656E}">
      <dgm:prSet/>
      <dgm:spPr/>
      <dgm:t>
        <a:bodyPr/>
        <a:lstStyle/>
        <a:p>
          <a:endParaRPr lang="en-US"/>
        </a:p>
      </dgm:t>
    </dgm:pt>
    <dgm:pt modelId="{A84D4E83-547E-4A17-919E-3A05A04E3569}" type="sibTrans" cxnId="{71B12791-213B-4AAA-8406-DECA7AFD656E}">
      <dgm:prSet/>
      <dgm:spPr/>
      <dgm:t>
        <a:bodyPr/>
        <a:lstStyle/>
        <a:p>
          <a:endParaRPr lang="en-US"/>
        </a:p>
      </dgm:t>
    </dgm:pt>
    <dgm:pt modelId="{B5DCD286-66C8-4625-A126-8EA491CD784F}">
      <dgm:prSet/>
      <dgm:spPr/>
      <dgm:t>
        <a:bodyPr/>
        <a:lstStyle/>
        <a:p>
          <a:r>
            <a:rPr lang="en-US"/>
            <a:t>Possible next steps:</a:t>
          </a:r>
        </a:p>
      </dgm:t>
    </dgm:pt>
    <dgm:pt modelId="{026C9E16-317E-4C1C-82B9-562E8CE5CB0C}" type="parTrans" cxnId="{539340B1-DFCB-4B2C-A456-C56C3207066F}">
      <dgm:prSet/>
      <dgm:spPr/>
      <dgm:t>
        <a:bodyPr/>
        <a:lstStyle/>
        <a:p>
          <a:endParaRPr lang="en-US"/>
        </a:p>
      </dgm:t>
    </dgm:pt>
    <dgm:pt modelId="{990E288D-803E-426B-B3DD-461FB0FEF1F7}" type="sibTrans" cxnId="{539340B1-DFCB-4B2C-A456-C56C3207066F}">
      <dgm:prSet/>
      <dgm:spPr/>
      <dgm:t>
        <a:bodyPr/>
        <a:lstStyle/>
        <a:p>
          <a:endParaRPr lang="en-US"/>
        </a:p>
      </dgm:t>
    </dgm:pt>
    <dgm:pt modelId="{5235BB86-6DE8-4DD5-A6A2-A4D2DFB31A45}">
      <dgm:prSet/>
      <dgm:spPr/>
      <dgm:t>
        <a:bodyPr/>
        <a:lstStyle/>
        <a:p>
          <a:r>
            <a:rPr lang="en-US"/>
            <a:t>– Compare with literary critical reception</a:t>
          </a:r>
        </a:p>
      </dgm:t>
    </dgm:pt>
    <dgm:pt modelId="{D03C42AC-8660-4DD1-8BAF-9860EB3C32F1}" type="parTrans" cxnId="{D1FEF2B0-8D7C-4482-BF2A-5DF46583B3E2}">
      <dgm:prSet/>
      <dgm:spPr/>
      <dgm:t>
        <a:bodyPr/>
        <a:lstStyle/>
        <a:p>
          <a:endParaRPr lang="en-US"/>
        </a:p>
      </dgm:t>
    </dgm:pt>
    <dgm:pt modelId="{E9B1C197-EBB2-43E2-8DC0-0582F6BDB3CC}" type="sibTrans" cxnId="{D1FEF2B0-8D7C-4482-BF2A-5DF46583B3E2}">
      <dgm:prSet/>
      <dgm:spPr/>
      <dgm:t>
        <a:bodyPr/>
        <a:lstStyle/>
        <a:p>
          <a:endParaRPr lang="en-US"/>
        </a:p>
      </dgm:t>
    </dgm:pt>
    <dgm:pt modelId="{3D58D813-2A61-4EE1-96BD-8AAA16C21731}">
      <dgm:prSet/>
      <dgm:spPr/>
      <dgm:t>
        <a:bodyPr/>
        <a:lstStyle/>
        <a:p>
          <a:r>
            <a:rPr lang="en-US"/>
            <a:t>– Adjust weights to model different kinds of </a:t>
          </a:r>
          <a:r>
            <a:rPr lang="en-IE"/>
            <a:t>	</a:t>
          </a:r>
          <a:r>
            <a:rPr lang="en-US"/>
            <a:t>popularity</a:t>
          </a:r>
        </a:p>
      </dgm:t>
    </dgm:pt>
    <dgm:pt modelId="{CC2DED65-F179-4928-9505-0A76F449649D}" type="parTrans" cxnId="{26B3A112-8F99-41F5-8FB2-2887A7636409}">
      <dgm:prSet/>
      <dgm:spPr/>
      <dgm:t>
        <a:bodyPr/>
        <a:lstStyle/>
        <a:p>
          <a:endParaRPr lang="en-US"/>
        </a:p>
      </dgm:t>
    </dgm:pt>
    <dgm:pt modelId="{4C4F835A-C380-4515-8B2D-749844171FCC}" type="sibTrans" cxnId="{26B3A112-8F99-41F5-8FB2-2887A7636409}">
      <dgm:prSet/>
      <dgm:spPr/>
      <dgm:t>
        <a:bodyPr/>
        <a:lstStyle/>
        <a:p>
          <a:endParaRPr lang="en-US"/>
        </a:p>
      </dgm:t>
    </dgm:pt>
    <dgm:pt modelId="{E1903515-04E4-489A-B9DA-8D0B3F472FF9}">
      <dgm:prSet/>
      <dgm:spPr/>
      <dgm:t>
        <a:bodyPr/>
        <a:lstStyle/>
        <a:p>
          <a:r>
            <a:rPr lang="en-US"/>
            <a:t>– Study correlation with poetic style or </a:t>
          </a:r>
          <a:r>
            <a:rPr lang="en-IE"/>
            <a:t>	</a:t>
          </a:r>
          <a:r>
            <a:rPr lang="en-US"/>
            <a:t>quality</a:t>
          </a:r>
        </a:p>
      </dgm:t>
    </dgm:pt>
    <dgm:pt modelId="{90DE7484-1926-4715-A01C-B39036356C36}" type="parTrans" cxnId="{71501FB4-0BBF-47A1-9CA0-690D2FE40F68}">
      <dgm:prSet/>
      <dgm:spPr/>
      <dgm:t>
        <a:bodyPr/>
        <a:lstStyle/>
        <a:p>
          <a:endParaRPr lang="en-US"/>
        </a:p>
      </dgm:t>
    </dgm:pt>
    <dgm:pt modelId="{A67BFB5B-481D-4E0D-B764-489882B25AB6}" type="sibTrans" cxnId="{71501FB4-0BBF-47A1-9CA0-690D2FE40F68}">
      <dgm:prSet/>
      <dgm:spPr/>
      <dgm:t>
        <a:bodyPr/>
        <a:lstStyle/>
        <a:p>
          <a:endParaRPr lang="en-US"/>
        </a:p>
      </dgm:t>
    </dgm:pt>
    <dgm:pt modelId="{C3F531CF-CB8C-4DBA-9792-617E5C21911F}" type="pres">
      <dgm:prSet presAssocID="{0CF01017-D5F1-4CE4-ABE5-CFE2C18FAB5D}" presName="Name0" presStyleCnt="0">
        <dgm:presLayoutVars>
          <dgm:dir/>
          <dgm:animLvl val="lvl"/>
          <dgm:resizeHandles val="exact"/>
        </dgm:presLayoutVars>
      </dgm:prSet>
      <dgm:spPr/>
    </dgm:pt>
    <dgm:pt modelId="{0552B51C-BBEC-47CF-A480-898D8E260F92}" type="pres">
      <dgm:prSet presAssocID="{B5DCD286-66C8-4625-A126-8EA491CD784F}" presName="boxAndChildren" presStyleCnt="0"/>
      <dgm:spPr/>
    </dgm:pt>
    <dgm:pt modelId="{4781AC9E-066F-4964-A88B-6A5993F309C8}" type="pres">
      <dgm:prSet presAssocID="{B5DCD286-66C8-4625-A126-8EA491CD784F}" presName="parentTextBox" presStyleLbl="node1" presStyleIdx="0" presStyleCnt="2"/>
      <dgm:spPr/>
    </dgm:pt>
    <dgm:pt modelId="{9A50E699-DA30-4A51-8962-4222F6BAD163}" type="pres">
      <dgm:prSet presAssocID="{B5DCD286-66C8-4625-A126-8EA491CD784F}" presName="entireBox" presStyleLbl="node1" presStyleIdx="0" presStyleCnt="2"/>
      <dgm:spPr/>
    </dgm:pt>
    <dgm:pt modelId="{F02E140B-3F24-46C4-9C54-219942BC4E12}" type="pres">
      <dgm:prSet presAssocID="{B5DCD286-66C8-4625-A126-8EA491CD784F}" presName="descendantBox" presStyleCnt="0"/>
      <dgm:spPr/>
    </dgm:pt>
    <dgm:pt modelId="{A5911AE6-D8AF-43DB-B8C9-D2F38A8A8326}" type="pres">
      <dgm:prSet presAssocID="{5235BB86-6DE8-4DD5-A6A2-A4D2DFB31A45}" presName="childTextBox" presStyleLbl="fgAccFollowNode1" presStyleIdx="0" presStyleCnt="3">
        <dgm:presLayoutVars>
          <dgm:bulletEnabled val="1"/>
        </dgm:presLayoutVars>
      </dgm:prSet>
      <dgm:spPr/>
    </dgm:pt>
    <dgm:pt modelId="{9D50EC05-BEBD-47A6-A2C0-28B70FCD07D9}" type="pres">
      <dgm:prSet presAssocID="{3D58D813-2A61-4EE1-96BD-8AAA16C21731}" presName="childTextBox" presStyleLbl="fgAccFollowNode1" presStyleIdx="1" presStyleCnt="3">
        <dgm:presLayoutVars>
          <dgm:bulletEnabled val="1"/>
        </dgm:presLayoutVars>
      </dgm:prSet>
      <dgm:spPr/>
    </dgm:pt>
    <dgm:pt modelId="{7ECD82A5-04F9-4906-AB47-8733999D4D3C}" type="pres">
      <dgm:prSet presAssocID="{E1903515-04E4-489A-B9DA-8D0B3F472FF9}" presName="childTextBox" presStyleLbl="fgAccFollowNode1" presStyleIdx="2" presStyleCnt="3">
        <dgm:presLayoutVars>
          <dgm:bulletEnabled val="1"/>
        </dgm:presLayoutVars>
      </dgm:prSet>
      <dgm:spPr/>
    </dgm:pt>
    <dgm:pt modelId="{C8E0A678-D112-451F-B351-6F6B79FC6BAC}" type="pres">
      <dgm:prSet presAssocID="{A84D4E83-547E-4A17-919E-3A05A04E3569}" presName="sp" presStyleCnt="0"/>
      <dgm:spPr/>
    </dgm:pt>
    <dgm:pt modelId="{A3559394-86AF-4C46-BCC6-4C26017A20F2}" type="pres">
      <dgm:prSet presAssocID="{818BA812-E94F-4796-AE57-41B16EC57AFB}" presName="arrowAndChildren" presStyleCnt="0"/>
      <dgm:spPr/>
    </dgm:pt>
    <dgm:pt modelId="{157E6B3A-BF02-471A-9639-41580321EC50}" type="pres">
      <dgm:prSet presAssocID="{818BA812-E94F-4796-AE57-41B16EC57AFB}" presName="parentTextArrow" presStyleLbl="node1" presStyleIdx="1" presStyleCnt="2"/>
      <dgm:spPr/>
    </dgm:pt>
  </dgm:ptLst>
  <dgm:cxnLst>
    <dgm:cxn modelId="{26B3A112-8F99-41F5-8FB2-2887A7636409}" srcId="{B5DCD286-66C8-4625-A126-8EA491CD784F}" destId="{3D58D813-2A61-4EE1-96BD-8AAA16C21731}" srcOrd="1" destOrd="0" parTransId="{CC2DED65-F179-4928-9505-0A76F449649D}" sibTransId="{4C4F835A-C380-4515-8B2D-749844171FCC}"/>
    <dgm:cxn modelId="{D4564583-38ED-460E-B809-4E4059EC6B31}" type="presOf" srcId="{3D58D813-2A61-4EE1-96BD-8AAA16C21731}" destId="{9D50EC05-BEBD-47A6-A2C0-28B70FCD07D9}" srcOrd="0" destOrd="0" presId="urn:microsoft.com/office/officeart/2005/8/layout/process4"/>
    <dgm:cxn modelId="{82E7D787-1F0B-4059-B2E8-C7F79BFD1CB3}" type="presOf" srcId="{B5DCD286-66C8-4625-A126-8EA491CD784F}" destId="{9A50E699-DA30-4A51-8962-4222F6BAD163}" srcOrd="1" destOrd="0" presId="urn:microsoft.com/office/officeart/2005/8/layout/process4"/>
    <dgm:cxn modelId="{71B12791-213B-4AAA-8406-DECA7AFD656E}" srcId="{0CF01017-D5F1-4CE4-ABE5-CFE2C18FAB5D}" destId="{818BA812-E94F-4796-AE57-41B16EC57AFB}" srcOrd="0" destOrd="0" parTransId="{838C9E80-A71F-424A-AD7A-0F644195E5A7}" sibTransId="{A84D4E83-547E-4A17-919E-3A05A04E3569}"/>
    <dgm:cxn modelId="{D1FEF2B0-8D7C-4482-BF2A-5DF46583B3E2}" srcId="{B5DCD286-66C8-4625-A126-8EA491CD784F}" destId="{5235BB86-6DE8-4DD5-A6A2-A4D2DFB31A45}" srcOrd="0" destOrd="0" parTransId="{D03C42AC-8660-4DD1-8BAF-9860EB3C32F1}" sibTransId="{E9B1C197-EBB2-43E2-8DC0-0582F6BDB3CC}"/>
    <dgm:cxn modelId="{539340B1-DFCB-4B2C-A456-C56C3207066F}" srcId="{0CF01017-D5F1-4CE4-ABE5-CFE2C18FAB5D}" destId="{B5DCD286-66C8-4625-A126-8EA491CD784F}" srcOrd="1" destOrd="0" parTransId="{026C9E16-317E-4C1C-82B9-562E8CE5CB0C}" sibTransId="{990E288D-803E-426B-B3DD-461FB0FEF1F7}"/>
    <dgm:cxn modelId="{71501FB4-0BBF-47A1-9CA0-690D2FE40F68}" srcId="{B5DCD286-66C8-4625-A126-8EA491CD784F}" destId="{E1903515-04E4-489A-B9DA-8D0B3F472FF9}" srcOrd="2" destOrd="0" parTransId="{90DE7484-1926-4715-A01C-B39036356C36}" sibTransId="{A67BFB5B-481D-4E0D-B764-489882B25AB6}"/>
    <dgm:cxn modelId="{4CF741B4-6C7F-437E-B28B-6BFB82737D15}" type="presOf" srcId="{0CF01017-D5F1-4CE4-ABE5-CFE2C18FAB5D}" destId="{C3F531CF-CB8C-4DBA-9792-617E5C21911F}" srcOrd="0" destOrd="0" presId="urn:microsoft.com/office/officeart/2005/8/layout/process4"/>
    <dgm:cxn modelId="{5DB695C8-B8D1-49DB-9DAF-548A1A99D68B}" type="presOf" srcId="{E1903515-04E4-489A-B9DA-8D0B3F472FF9}" destId="{7ECD82A5-04F9-4906-AB47-8733999D4D3C}" srcOrd="0" destOrd="0" presId="urn:microsoft.com/office/officeart/2005/8/layout/process4"/>
    <dgm:cxn modelId="{16B924CC-CDC8-4E2E-8E4A-CE2211A3AD58}" type="presOf" srcId="{B5DCD286-66C8-4625-A126-8EA491CD784F}" destId="{4781AC9E-066F-4964-A88B-6A5993F309C8}" srcOrd="0" destOrd="0" presId="urn:microsoft.com/office/officeart/2005/8/layout/process4"/>
    <dgm:cxn modelId="{7CB2FCD9-4CB9-4A96-B35C-792947E52390}" type="presOf" srcId="{818BA812-E94F-4796-AE57-41B16EC57AFB}" destId="{157E6B3A-BF02-471A-9639-41580321EC50}" srcOrd="0" destOrd="0" presId="urn:microsoft.com/office/officeart/2005/8/layout/process4"/>
    <dgm:cxn modelId="{86F10AE1-3BF4-4700-AB31-6590F5C029F7}" type="presOf" srcId="{5235BB86-6DE8-4DD5-A6A2-A4D2DFB31A45}" destId="{A5911AE6-D8AF-43DB-B8C9-D2F38A8A8326}" srcOrd="0" destOrd="0" presId="urn:microsoft.com/office/officeart/2005/8/layout/process4"/>
    <dgm:cxn modelId="{0C3CE57C-FB7A-4AFD-9E5E-E5FA6FAAB2B8}" type="presParOf" srcId="{C3F531CF-CB8C-4DBA-9792-617E5C21911F}" destId="{0552B51C-BBEC-47CF-A480-898D8E260F92}" srcOrd="0" destOrd="0" presId="urn:microsoft.com/office/officeart/2005/8/layout/process4"/>
    <dgm:cxn modelId="{AFD5116F-8F25-4DBE-B2C8-ED62972E738B}" type="presParOf" srcId="{0552B51C-BBEC-47CF-A480-898D8E260F92}" destId="{4781AC9E-066F-4964-A88B-6A5993F309C8}" srcOrd="0" destOrd="0" presId="urn:microsoft.com/office/officeart/2005/8/layout/process4"/>
    <dgm:cxn modelId="{5CC3B88C-7B84-41D0-A596-91F4EFFC50DB}" type="presParOf" srcId="{0552B51C-BBEC-47CF-A480-898D8E260F92}" destId="{9A50E699-DA30-4A51-8962-4222F6BAD163}" srcOrd="1" destOrd="0" presId="urn:microsoft.com/office/officeart/2005/8/layout/process4"/>
    <dgm:cxn modelId="{8E1F43F1-9454-4175-8C73-5F95EE19808A}" type="presParOf" srcId="{0552B51C-BBEC-47CF-A480-898D8E260F92}" destId="{F02E140B-3F24-46C4-9C54-219942BC4E12}" srcOrd="2" destOrd="0" presId="urn:microsoft.com/office/officeart/2005/8/layout/process4"/>
    <dgm:cxn modelId="{915CE090-4257-4560-84FB-5C080A9312ED}" type="presParOf" srcId="{F02E140B-3F24-46C4-9C54-219942BC4E12}" destId="{A5911AE6-D8AF-43DB-B8C9-D2F38A8A8326}" srcOrd="0" destOrd="0" presId="urn:microsoft.com/office/officeart/2005/8/layout/process4"/>
    <dgm:cxn modelId="{4B60F4FF-9236-44E3-AFC1-8E9B0EDB27B8}" type="presParOf" srcId="{F02E140B-3F24-46C4-9C54-219942BC4E12}" destId="{9D50EC05-BEBD-47A6-A2C0-28B70FCD07D9}" srcOrd="1" destOrd="0" presId="urn:microsoft.com/office/officeart/2005/8/layout/process4"/>
    <dgm:cxn modelId="{8DF26150-3DE2-49F0-8290-48750A23E44C}" type="presParOf" srcId="{F02E140B-3F24-46C4-9C54-219942BC4E12}" destId="{7ECD82A5-04F9-4906-AB47-8733999D4D3C}" srcOrd="2" destOrd="0" presId="urn:microsoft.com/office/officeart/2005/8/layout/process4"/>
    <dgm:cxn modelId="{E9E1E443-9DA8-4E41-943F-EF60F1347E84}" type="presParOf" srcId="{C3F531CF-CB8C-4DBA-9792-617E5C21911F}" destId="{C8E0A678-D112-451F-B351-6F6B79FC6BAC}" srcOrd="1" destOrd="0" presId="urn:microsoft.com/office/officeart/2005/8/layout/process4"/>
    <dgm:cxn modelId="{B5520833-AF4F-4F84-965A-605BC20CB9E4}" type="presParOf" srcId="{C3F531CF-CB8C-4DBA-9792-617E5C21911F}" destId="{A3559394-86AF-4C46-BCC6-4C26017A20F2}" srcOrd="2" destOrd="0" presId="urn:microsoft.com/office/officeart/2005/8/layout/process4"/>
    <dgm:cxn modelId="{501EDD54-36B5-46DF-84E0-8112FEEF186C}" type="presParOf" srcId="{A3559394-86AF-4C46-BCC6-4C26017A20F2}" destId="{157E6B3A-BF02-471A-9639-41580321EC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6FBA-FA19-4550-A246-36AC1E2FDC1B}">
      <dsp:nvSpPr>
        <dsp:cNvPr id="0" name=""/>
        <dsp:cNvSpPr/>
      </dsp:nvSpPr>
      <dsp:spPr>
        <a:xfrm>
          <a:off x="717241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304EF-B136-47B8-A6D9-58659BF79226}">
      <dsp:nvSpPr>
        <dsp:cNvPr id="0" name=""/>
        <dsp:cNvSpPr/>
      </dsp:nvSpPr>
      <dsp:spPr>
        <a:xfrm>
          <a:off x="1134053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DFBDD-671C-46BB-91AF-9B400D8B21BF}">
      <dsp:nvSpPr>
        <dsp:cNvPr id="0" name=""/>
        <dsp:cNvSpPr/>
      </dsp:nvSpPr>
      <dsp:spPr>
        <a:xfrm>
          <a:off x="92022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Lemmatising first lines to group poem variants</a:t>
          </a:r>
        </a:p>
      </dsp:txBody>
      <dsp:txXfrm>
        <a:off x="92022" y="3018902"/>
        <a:ext cx="3206250" cy="720000"/>
      </dsp:txXfrm>
    </dsp:sp>
    <dsp:sp modelId="{F3C12B64-044B-4454-B83D-488A2155B0D5}">
      <dsp:nvSpPr>
        <dsp:cNvPr id="0" name=""/>
        <dsp:cNvSpPr/>
      </dsp:nvSpPr>
      <dsp:spPr>
        <a:xfrm>
          <a:off x="4484585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44738-B333-42BA-B791-E26C965A2C18}">
      <dsp:nvSpPr>
        <dsp:cNvPr id="0" name=""/>
        <dsp:cNvSpPr/>
      </dsp:nvSpPr>
      <dsp:spPr>
        <a:xfrm>
          <a:off x="4901397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71EEA-C8C6-4780-9FFD-F415527A0CBC}">
      <dsp:nvSpPr>
        <dsp:cNvPr id="0" name=""/>
        <dsp:cNvSpPr/>
      </dsp:nvSpPr>
      <dsp:spPr>
        <a:xfrm>
          <a:off x="3859366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Semantic similarity (e.g., cosine distance in vector space)</a:t>
          </a:r>
        </a:p>
      </dsp:txBody>
      <dsp:txXfrm>
        <a:off x="3859366" y="3018902"/>
        <a:ext cx="3206250" cy="720000"/>
      </dsp:txXfrm>
    </dsp:sp>
    <dsp:sp modelId="{027C0C96-75AA-477C-B73F-D4447577E1C8}">
      <dsp:nvSpPr>
        <dsp:cNvPr id="0" name=""/>
        <dsp:cNvSpPr/>
      </dsp:nvSpPr>
      <dsp:spPr>
        <a:xfrm>
          <a:off x="8251929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17AF6-E7DA-4037-A15A-A30EB32725A9}">
      <dsp:nvSpPr>
        <dsp:cNvPr id="0" name=""/>
        <dsp:cNvSpPr/>
      </dsp:nvSpPr>
      <dsp:spPr>
        <a:xfrm>
          <a:off x="8668741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BD5DE-7253-4530-A15A-05750288B4BC}">
      <dsp:nvSpPr>
        <dsp:cNvPr id="0" name=""/>
        <dsp:cNvSpPr/>
      </dsp:nvSpPr>
      <dsp:spPr>
        <a:xfrm>
          <a:off x="7626710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Issues: textual variation, ambiguity, sparse features</a:t>
          </a:r>
        </a:p>
      </dsp:txBody>
      <dsp:txXfrm>
        <a:off x="7626710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0E699-DA30-4A51-8962-4222F6BAD163}">
      <dsp:nvSpPr>
        <dsp:cNvPr id="0" name=""/>
        <dsp:cNvSpPr/>
      </dsp:nvSpPr>
      <dsp:spPr>
        <a:xfrm>
          <a:off x="0" y="3327889"/>
          <a:ext cx="6362567" cy="21834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Possible next steps:</a:t>
          </a:r>
        </a:p>
      </dsp:txBody>
      <dsp:txXfrm>
        <a:off x="0" y="3327889"/>
        <a:ext cx="6362567" cy="1179066"/>
      </dsp:txXfrm>
    </dsp:sp>
    <dsp:sp modelId="{A5911AE6-D8AF-43DB-B8C9-D2F38A8A8326}">
      <dsp:nvSpPr>
        <dsp:cNvPr id="0" name=""/>
        <dsp:cNvSpPr/>
      </dsp:nvSpPr>
      <dsp:spPr>
        <a:xfrm>
          <a:off x="3106" y="4463286"/>
          <a:ext cx="2118784" cy="10043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– Compare with literary critical reception</a:t>
          </a:r>
        </a:p>
      </dsp:txBody>
      <dsp:txXfrm>
        <a:off x="3106" y="4463286"/>
        <a:ext cx="2118784" cy="1004389"/>
      </dsp:txXfrm>
    </dsp:sp>
    <dsp:sp modelId="{9D50EC05-BEBD-47A6-A2C0-28B70FCD07D9}">
      <dsp:nvSpPr>
        <dsp:cNvPr id="0" name=""/>
        <dsp:cNvSpPr/>
      </dsp:nvSpPr>
      <dsp:spPr>
        <a:xfrm>
          <a:off x="2121891" y="4463286"/>
          <a:ext cx="2118784" cy="1004389"/>
        </a:xfrm>
        <a:prstGeom prst="rect">
          <a:avLst/>
        </a:prstGeom>
        <a:solidFill>
          <a:schemeClr val="accent2">
            <a:tint val="40000"/>
            <a:alpha val="90000"/>
            <a:hueOff val="1667088"/>
            <a:satOff val="3844"/>
            <a:lumOff val="4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667088"/>
              <a:satOff val="3844"/>
              <a:lumOff val="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– Adjust weights to model different kinds of </a:t>
          </a:r>
          <a:r>
            <a:rPr lang="en-IE" sz="1800" kern="1200"/>
            <a:t>	</a:t>
          </a:r>
          <a:r>
            <a:rPr lang="en-US" sz="1800" kern="1200"/>
            <a:t>popularity</a:t>
          </a:r>
        </a:p>
      </dsp:txBody>
      <dsp:txXfrm>
        <a:off x="2121891" y="4463286"/>
        <a:ext cx="2118784" cy="1004389"/>
      </dsp:txXfrm>
    </dsp:sp>
    <dsp:sp modelId="{7ECD82A5-04F9-4906-AB47-8733999D4D3C}">
      <dsp:nvSpPr>
        <dsp:cNvPr id="0" name=""/>
        <dsp:cNvSpPr/>
      </dsp:nvSpPr>
      <dsp:spPr>
        <a:xfrm>
          <a:off x="4240675" y="4463286"/>
          <a:ext cx="2118784" cy="1004389"/>
        </a:xfrm>
        <a:prstGeom prst="rect">
          <a:avLst/>
        </a:prstGeom>
        <a:solidFill>
          <a:schemeClr val="accent2">
            <a:tint val="40000"/>
            <a:alpha val="90000"/>
            <a:hueOff val="3334176"/>
            <a:satOff val="7689"/>
            <a:lumOff val="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334176"/>
              <a:satOff val="7689"/>
              <a:lumOff val="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– Study correlation with poetic style or </a:t>
          </a:r>
          <a:r>
            <a:rPr lang="en-IE" sz="1800" kern="1200"/>
            <a:t>	</a:t>
          </a:r>
          <a:r>
            <a:rPr lang="en-US" sz="1800" kern="1200"/>
            <a:t>quality</a:t>
          </a:r>
        </a:p>
      </dsp:txBody>
      <dsp:txXfrm>
        <a:off x="4240675" y="4463286"/>
        <a:ext cx="2118784" cy="1004389"/>
      </dsp:txXfrm>
    </dsp:sp>
    <dsp:sp modelId="{157E6B3A-BF02-471A-9639-41580321EC50}">
      <dsp:nvSpPr>
        <dsp:cNvPr id="0" name=""/>
        <dsp:cNvSpPr/>
      </dsp:nvSpPr>
      <dsp:spPr>
        <a:xfrm rot="10800000">
          <a:off x="0" y="2486"/>
          <a:ext cx="6362567" cy="3358155"/>
        </a:xfrm>
        <a:prstGeom prst="upArrowCallou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Early ideas led to stronger metadata-driven model</a:t>
          </a:r>
        </a:p>
      </dsp:txBody>
      <dsp:txXfrm rot="10800000">
        <a:off x="0" y="2486"/>
        <a:ext cx="6362567" cy="21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B607C-9B61-128B-760D-755A66A6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13" y="1859280"/>
            <a:ext cx="4635114" cy="4785360"/>
          </a:xfrm>
        </p:spPr>
        <p:txBody>
          <a:bodyPr>
            <a:noAutofit/>
          </a:bodyPr>
          <a:lstStyle/>
          <a:p>
            <a:r>
              <a:rPr lang="en-US" sz="5600" dirty="0"/>
              <a:t>Turns out, there is more than one type of STEMMA user ….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B76E1-E663-B0D0-0B77-442F0F946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6" y="0"/>
            <a:ext cx="3817821" cy="1160213"/>
          </a:xfrm>
        </p:spPr>
        <p:txBody>
          <a:bodyPr>
            <a:normAutofit/>
          </a:bodyPr>
          <a:lstStyle/>
          <a:p>
            <a:r>
              <a:rPr lang="en-US" dirty="0"/>
              <a:t>Team 1, STEM(M)paths: Andrew Finnerty, Greg Kneidel, Ray Siemens, Xinyi Zhang </a:t>
            </a:r>
          </a:p>
        </p:txBody>
      </p:sp>
      <p:pic>
        <p:nvPicPr>
          <p:cNvPr id="6" name="Picture 5" descr="A group of rocks on a beach&#10;&#10;AI-generated content may be incorrect.">
            <a:extLst>
              <a:ext uri="{FF2B5EF4-FFF2-40B4-BE49-F238E27FC236}">
                <a16:creationId xmlns:a16="http://schemas.microsoft.com/office/drawing/2014/main" id="{F84AF1E6-F1AE-782F-1209-88644C2B8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884"/>
          <a:stretch>
            <a:fillRect/>
          </a:stretch>
        </p:blipFill>
        <p:spPr>
          <a:xfrm rot="5400000">
            <a:off x="5638363" y="1111670"/>
            <a:ext cx="6858000" cy="46351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941" y="325370"/>
            <a:ext cx="4367464" cy="1956841"/>
          </a:xfrm>
        </p:spPr>
        <p:txBody>
          <a:bodyPr anchor="b">
            <a:normAutofit/>
          </a:bodyPr>
          <a:lstStyle/>
          <a:p>
            <a:r>
              <a:rPr lang="en-IE" sz="5300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525" y="2872899"/>
            <a:ext cx="4645572" cy="3509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2400" dirty="0"/>
              <a:t>How can we identify which poems were most popular in manuscript culture?</a:t>
            </a:r>
          </a:p>
          <a:p>
            <a:r>
              <a:rPr lang="en-IE" sz="2400" dirty="0"/>
              <a:t>Archival data is fragmented and inconsistently structured.</a:t>
            </a:r>
          </a:p>
          <a:p>
            <a:r>
              <a:rPr lang="en-IE" sz="2400" dirty="0"/>
              <a:t>Popularity may be tied to frequency, longevity, and spread</a:t>
            </a:r>
            <a:r>
              <a:rPr lang="en-IE" sz="2200" dirty="0"/>
              <a:t>.</a:t>
            </a:r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1BA2EE22-AD57-3428-FF77-AB6E45D5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00" r="6997" b="-1"/>
          <a:stretch>
            <a:fillRect/>
          </a:stretch>
        </p:blipFill>
        <p:spPr>
          <a:xfrm>
            <a:off x="5311906" y="10"/>
            <a:ext cx="687698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827" y="348866"/>
            <a:ext cx="10041408" cy="877729"/>
          </a:xfrm>
        </p:spPr>
        <p:txBody>
          <a:bodyPr anchor="ctr"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Initial Approaches (What Didn't Work)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8FF2E4-BFA7-D0BF-F410-CF9E075BD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28762"/>
              </p:ext>
            </p:extLst>
          </p:nvPr>
        </p:nvGraphicFramePr>
        <p:xfrm>
          <a:off x="904557" y="2112580"/>
          <a:ext cx="10924983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68D98-CF3E-9AAA-62BF-A5D4B99D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r="2" b="2"/>
          <a:stretch>
            <a:fillRect/>
          </a:stretch>
        </p:blipFill>
        <p:spPr>
          <a:xfrm>
            <a:off x="6103025" y="10"/>
            <a:ext cx="6087386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1" y="328512"/>
            <a:ext cx="4777143" cy="16289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E" sz="3700"/>
              <a:t>The Breakthrough: CELM Numbers and Normalising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751" y="2884930"/>
            <a:ext cx="4658543" cy="3374137"/>
          </a:xfrm>
        </p:spPr>
        <p:txBody>
          <a:bodyPr anchor="ctr">
            <a:normAutofit fontScale="92500" lnSpcReduction="10000"/>
          </a:bodyPr>
          <a:lstStyle/>
          <a:p>
            <a:r>
              <a:rPr lang="en-IE" sz="2400" dirty="0"/>
              <a:t>Used as stable, work-level identifiers</a:t>
            </a:r>
          </a:p>
          <a:p>
            <a:r>
              <a:rPr lang="en-IE" sz="2400" dirty="0"/>
              <a:t>Available consistently across metadata</a:t>
            </a:r>
          </a:p>
          <a:p>
            <a:r>
              <a:rPr lang="en-IE" sz="2400" dirty="0"/>
              <a:t>Enabled grouping and analysis of witnesses</a:t>
            </a:r>
          </a:p>
          <a:p>
            <a:r>
              <a:rPr lang="en-IE" sz="2400" dirty="0"/>
              <a:t>Weighted each indicator equally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218" y="2767106"/>
            <a:ext cx="28800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Popularity Score Algorithm (Flowchart)</a:t>
            </a:r>
          </a:p>
        </p:txBody>
      </p:sp>
      <p:pic>
        <p:nvPicPr>
          <p:cNvPr id="6" name="Picture 5" descr="A diagram of a data flow&#10;&#10;AI-generated content may be incorrect.">
            <a:extLst>
              <a:ext uri="{FF2B5EF4-FFF2-40B4-BE49-F238E27FC236}">
                <a16:creationId xmlns:a16="http://schemas.microsoft.com/office/drawing/2014/main" id="{3965774D-7F4A-8D72-15FC-49497DC8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07" y="17819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138" y="637763"/>
            <a:ext cx="9885921" cy="900131"/>
          </a:xfrm>
        </p:spPr>
        <p:txBody>
          <a:bodyPr anchor="t">
            <a:normAutofit/>
          </a:bodyPr>
          <a:lstStyle/>
          <a:p>
            <a:pPr algn="l"/>
            <a:r>
              <a:rPr lang="en-IE" sz="4000">
                <a:solidFill>
                  <a:schemeClr val="bg1"/>
                </a:solidFill>
              </a:rPr>
              <a:t>The Popularity Score Formula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56836" y="2217344"/>
            <a:ext cx="9878319" cy="39596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sz="2400" b="1" dirty="0">
                <a:highlight>
                  <a:srgbClr val="000000"/>
                </a:highlight>
              </a:rPr>
              <a:t>Popularity Score </a:t>
            </a:r>
            <a:r>
              <a:rPr lang="en-IE" sz="2400" dirty="0">
                <a:highlight>
                  <a:srgbClr val="000000"/>
                </a:highlight>
              </a:rPr>
              <a:t>= 0.5 * </a:t>
            </a:r>
            <a:r>
              <a:rPr lang="en-IE" sz="2400" b="1" dirty="0" err="1">
                <a:highlight>
                  <a:srgbClr val="000000"/>
                </a:highlight>
              </a:rPr>
              <a:t>NormFreq</a:t>
            </a:r>
            <a:r>
              <a:rPr lang="en-IE" sz="2400" dirty="0">
                <a:highlight>
                  <a:srgbClr val="000000"/>
                </a:highlight>
              </a:rPr>
              <a:t> + 0.3 * </a:t>
            </a:r>
            <a:r>
              <a:rPr lang="en-IE" sz="2400" b="1" dirty="0" err="1">
                <a:highlight>
                  <a:srgbClr val="000000"/>
                </a:highlight>
              </a:rPr>
              <a:t>NormRepo</a:t>
            </a:r>
            <a:r>
              <a:rPr lang="en-IE" sz="2400" dirty="0">
                <a:highlight>
                  <a:srgbClr val="000000"/>
                </a:highlight>
              </a:rPr>
              <a:t> + 0.2 * </a:t>
            </a:r>
            <a:r>
              <a:rPr lang="en-IE" sz="2400" b="1" dirty="0" err="1">
                <a:highlight>
                  <a:srgbClr val="000000"/>
                </a:highlight>
              </a:rPr>
              <a:t>NormSpan</a:t>
            </a:r>
            <a:endParaRPr lang="en-IE" sz="24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IE" sz="2400" dirty="0"/>
              <a:t>• </a:t>
            </a:r>
            <a:r>
              <a:rPr lang="en-IE" sz="2400" b="1" dirty="0" err="1"/>
              <a:t>NormFreq</a:t>
            </a:r>
            <a:r>
              <a:rPr lang="en-IE" sz="2400" b="1" dirty="0"/>
              <a:t>: </a:t>
            </a:r>
            <a:r>
              <a:rPr lang="en-IE" sz="2400" dirty="0"/>
              <a:t>Normalized frequency of a poem's appearance across all manuscripts.</a:t>
            </a:r>
          </a:p>
          <a:p>
            <a:pPr marL="0" indent="0">
              <a:buNone/>
            </a:pPr>
            <a:r>
              <a:rPr lang="en-IE" sz="2400" dirty="0"/>
              <a:t>• </a:t>
            </a:r>
            <a:r>
              <a:rPr lang="en-IE" sz="2400" b="1" dirty="0" err="1"/>
              <a:t>NormSpan</a:t>
            </a:r>
            <a:r>
              <a:rPr lang="en-IE" sz="2400" dirty="0"/>
              <a:t>: Normalized span in years between the earliest and latest witness of the poem.</a:t>
            </a:r>
          </a:p>
          <a:p>
            <a:pPr marL="0" indent="0">
              <a:buNone/>
            </a:pPr>
            <a:r>
              <a:rPr lang="en-IE" sz="2400" dirty="0"/>
              <a:t>• </a:t>
            </a:r>
            <a:r>
              <a:rPr lang="en-IE" sz="2400" b="1" dirty="0" err="1"/>
              <a:t>NormRepo</a:t>
            </a:r>
            <a:r>
              <a:rPr lang="en-IE" sz="2400" b="1" dirty="0"/>
              <a:t>: </a:t>
            </a:r>
            <a:r>
              <a:rPr lang="en-IE" sz="2400" dirty="0"/>
              <a:t>Normalized count of distinct repositories preserving the poem.</a:t>
            </a:r>
          </a:p>
          <a:p>
            <a:endParaRPr lang="en-IE" sz="2400" dirty="0"/>
          </a:p>
          <a:p>
            <a:pPr marL="0" indent="0">
              <a:buNone/>
            </a:pPr>
            <a:r>
              <a:rPr lang="en-IE" sz="2400" dirty="0"/>
              <a:t>Each value is scaled between 0 and 1 using Min-Max normalization.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8" y="502920"/>
            <a:ext cx="3893921" cy="14630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E" sz="4100" dirty="0"/>
              <a:t>Demonstration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991" y="502920"/>
            <a:ext cx="6892781" cy="1463040"/>
          </a:xfrm>
        </p:spPr>
        <p:txBody>
          <a:bodyPr anchor="ctr">
            <a:normAutofit fontScale="92500" lnSpcReduction="20000"/>
          </a:bodyPr>
          <a:lstStyle/>
          <a:p>
            <a:r>
              <a:rPr lang="en-IE" sz="2200" dirty="0"/>
              <a:t>Processed dataset of poetic witnesses by CELM number</a:t>
            </a:r>
          </a:p>
          <a:p>
            <a:r>
              <a:rPr lang="en-IE" sz="2200" dirty="0"/>
              <a:t>Ranked by frequency, date range, and repository spread</a:t>
            </a:r>
          </a:p>
          <a:p>
            <a:r>
              <a:rPr lang="en-IE" sz="2200" dirty="0"/>
              <a:t>RaW10: 114 occurrences, 44 repositories, 100+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06768-F394-F368-DEB9-DB356446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1" y="2742096"/>
            <a:ext cx="8767780" cy="395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2333E-CAF8-1A86-2435-706C551E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39" y="3038457"/>
            <a:ext cx="2263464" cy="2538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74A80-700C-BDED-5E01-1001FAF4829C}"/>
              </a:ext>
            </a:extLst>
          </p:cNvPr>
          <p:cNvSpPr txBox="1"/>
          <p:nvPr/>
        </p:nvSpPr>
        <p:spPr>
          <a:xfrm>
            <a:off x="3112651" y="2296266"/>
            <a:ext cx="256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Weight</a:t>
            </a:r>
            <a:r>
              <a:rPr lang="en-IE" dirty="0"/>
              <a:t> </a:t>
            </a:r>
            <a:r>
              <a:rPr lang="en-IE" sz="2000" b="1" dirty="0"/>
              <a:t>Adjustments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47556-3E48-4A00-EF00-D31289C718D4}"/>
              </a:ext>
            </a:extLst>
          </p:cNvPr>
          <p:cNvSpPr txBox="1"/>
          <p:nvPr/>
        </p:nvSpPr>
        <p:spPr>
          <a:xfrm>
            <a:off x="9387074" y="2341986"/>
            <a:ext cx="179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Just Frequency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C43F-39E5-346F-88DC-38723C8C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76" y="643467"/>
            <a:ext cx="87841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Top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1AB0C-1114-D706-BC46-BD596561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07" y="1752601"/>
            <a:ext cx="9876933" cy="49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79" y="1161288"/>
            <a:ext cx="3601797" cy="4526280"/>
          </a:xfrm>
        </p:spPr>
        <p:txBody>
          <a:bodyPr>
            <a:normAutofit/>
          </a:bodyPr>
          <a:lstStyle/>
          <a:p>
            <a:r>
              <a:rPr lang="en-IE" sz="4000" dirty="0"/>
              <a:t>Reflections &amp; Dissemination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65D05C-DD40-C614-DB52-7494441F2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952854"/>
              </p:ext>
            </p:extLst>
          </p:nvPr>
        </p:nvGraphicFramePr>
        <p:xfrm>
          <a:off x="4937967" y="676656"/>
          <a:ext cx="6362567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B2A4-84BD-4592-630A-7DE63C36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8A7BE-39EC-4020-F306-76469D57F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1507-8EA0-6943-E565-374BE4F5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(Longer Deck – notes toward the presentation deck, minus GUI and Top Hits)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378D-9D08-2820-8DFD-140F324A5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8894D-A018-1661-2E8E-619EE127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E494-BD3C-97B7-E7DC-4CA91C79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01" y="1585521"/>
            <a:ext cx="4933907" cy="537972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Empathy: Users wanted to be able to do more than the current STEMMA data set allowed, in 2 main groups: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to locate poetry to read, study, or teach (~= find a poem)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to use it as part of expert research processes (~= get some data)</a:t>
            </a:r>
          </a:p>
          <a:p>
            <a:pPr>
              <a:lnSpc>
                <a:spcPct val="110000"/>
              </a:lnSpc>
            </a:pPr>
            <a:r>
              <a:rPr lang="en-US" dirty="0"/>
              <a:t>Design: Supporting two diverse user audience types</a:t>
            </a:r>
          </a:p>
          <a:p>
            <a:pPr>
              <a:lnSpc>
                <a:spcPct val="110000"/>
              </a:lnSpc>
            </a:pPr>
            <a:r>
              <a:rPr lang="en-US" dirty="0"/>
              <a:t>Ideate: Requires a combination of augmenting underlying STEMMA data (automated, aligned) and providing interface access to these two audiences</a:t>
            </a: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50A0D-DF84-C03C-6776-AC70D58B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36" y="641207"/>
            <a:ext cx="884680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4" descr="Several pieces of paper with writing on them&#10;&#10;AI-generated content may be incorrect.">
            <a:extLst>
              <a:ext uri="{FF2B5EF4-FFF2-40B4-BE49-F238E27FC236}">
                <a16:creationId xmlns:a16="http://schemas.microsoft.com/office/drawing/2014/main" id="{71FA4DAB-3225-F0E4-64B6-F91644BF4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8" t="-2062" r="-1548" b="2063"/>
          <a:stretch>
            <a:fillRect/>
          </a:stretch>
        </p:blipFill>
        <p:spPr>
          <a:xfrm rot="5400000">
            <a:off x="7438439" y="3917867"/>
            <a:ext cx="2621275" cy="196593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1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607C-9B61-128B-760D-755A66A6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13" y="1280160"/>
            <a:ext cx="4635114" cy="5364480"/>
          </a:xfrm>
        </p:spPr>
        <p:txBody>
          <a:bodyPr>
            <a:noAutofit/>
          </a:bodyPr>
          <a:lstStyle/>
          <a:p>
            <a:r>
              <a:rPr lang="en-US" sz="6600" dirty="0"/>
              <a:t>Turns out, there is more than one type of STEMMA user ….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B76E1-E663-B0D0-0B77-442F0F946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6" y="0"/>
            <a:ext cx="3817821" cy="1160213"/>
          </a:xfrm>
        </p:spPr>
        <p:txBody>
          <a:bodyPr>
            <a:normAutofit/>
          </a:bodyPr>
          <a:lstStyle/>
          <a:p>
            <a:r>
              <a:rPr lang="en-US" dirty="0"/>
              <a:t>Team 1: Andrew Finnerty, Greg Kneidel, Ray Siemens, Xinyi Zhang </a:t>
            </a:r>
          </a:p>
        </p:txBody>
      </p:sp>
      <p:pic>
        <p:nvPicPr>
          <p:cNvPr id="6" name="Picture 5" descr="A group of rocks on a beach&#10;&#10;AI-generated content may be incorrect.">
            <a:extLst>
              <a:ext uri="{FF2B5EF4-FFF2-40B4-BE49-F238E27FC236}">
                <a16:creationId xmlns:a16="http://schemas.microsoft.com/office/drawing/2014/main" id="{F84AF1E6-F1AE-782F-1209-88644C2B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84"/>
          <a:stretch>
            <a:fillRect/>
          </a:stretch>
        </p:blipFill>
        <p:spPr>
          <a:xfrm rot="5400000">
            <a:off x="5638363" y="1111670"/>
            <a:ext cx="6858000" cy="46351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6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894D-A018-1661-2E8E-619EE127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Approach: </a:t>
            </a:r>
            <a:r>
              <a:rPr lang="en-US" dirty="0" err="1"/>
              <a:t>Empathise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E494-BD3C-97B7-E7DC-4CA91C79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6311036" cy="39978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Our journey began with an empathetic response to hearing from those we interviewed that they wanted to be able to do more than the current STEMMA data set allowed. </a:t>
            </a:r>
          </a:p>
          <a:p>
            <a:pPr>
              <a:lnSpc>
                <a:spcPct val="110000"/>
              </a:lnSpc>
            </a:pPr>
            <a:r>
              <a:rPr lang="en-US" dirty="0"/>
              <a:t>Those we interviewed fell largely into two definable groups: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those that wished to use STEMMA data to locate poetry to read, study, or teach, and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those that wished to use it as part of expert research processes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5265D-C959-B7A0-086E-D847CED1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08" y="0"/>
            <a:ext cx="2329926" cy="690348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1386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2FB-1398-6394-87FD-ED80BF4F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Approach: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B9CE-6D45-D543-C16A-473946A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1" y="2052116"/>
            <a:ext cx="3802637" cy="3997828"/>
          </a:xfrm>
        </p:spPr>
        <p:txBody>
          <a:bodyPr>
            <a:normAutofit/>
          </a:bodyPr>
          <a:lstStyle/>
          <a:p>
            <a:r>
              <a:rPr lang="en-US" dirty="0"/>
              <a:t>The key points of our initial design followed, chiefly on how to support a more robust, potentially divergent, research experience with STEMMA</a:t>
            </a:r>
          </a:p>
        </p:txBody>
      </p:sp>
      <p:pic>
        <p:nvPicPr>
          <p:cNvPr id="13" name="Picture 12" descr="A group of white papers with writing on them&#10;&#10;AI-generated content may be incorrect.">
            <a:extLst>
              <a:ext uri="{FF2B5EF4-FFF2-40B4-BE49-F238E27FC236}">
                <a16:creationId xmlns:a16="http://schemas.microsoft.com/office/drawing/2014/main" id="{4156DE4B-C30C-D489-C7E5-F97FCB90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17" r="2" b="3818"/>
          <a:stretch>
            <a:fillRect/>
          </a:stretch>
        </p:blipFill>
        <p:spPr>
          <a:xfrm rot="5400000">
            <a:off x="6348969" y="1044006"/>
            <a:ext cx="2621956" cy="181635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4" descr="A group of papers with writing on them&#10;&#10;AI-generated content may be incorrect.">
            <a:extLst>
              <a:ext uri="{FF2B5EF4-FFF2-40B4-BE49-F238E27FC236}">
                <a16:creationId xmlns:a16="http://schemas.microsoft.com/office/drawing/2014/main" id="{257DD9C3-E59E-E8A9-F98C-B92877B3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67" r="2" b="2"/>
          <a:stretch>
            <a:fillRect/>
          </a:stretch>
        </p:blipFill>
        <p:spPr>
          <a:xfrm rot="5400000">
            <a:off x="8509161" y="1027617"/>
            <a:ext cx="2621956" cy="18491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1" name="Picture 10" descr="A paper with writing on it&#10;&#10;AI-generated content may be incorrect.">
            <a:extLst>
              <a:ext uri="{FF2B5EF4-FFF2-40B4-BE49-F238E27FC236}">
                <a16:creationId xmlns:a16="http://schemas.microsoft.com/office/drawing/2014/main" id="{4737B3AC-D00B-A26F-F228-B1E934A7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02" r="6" b="3509"/>
          <a:stretch>
            <a:fillRect/>
          </a:stretch>
        </p:blipFill>
        <p:spPr>
          <a:xfrm rot="5400000">
            <a:off x="6347248" y="3986359"/>
            <a:ext cx="2623431" cy="182974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Picture 8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FB71C71D-E10F-9218-E15C-EED863F8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57" r="-3" b="-3"/>
          <a:stretch>
            <a:fillRect/>
          </a:stretch>
        </p:blipFill>
        <p:spPr>
          <a:xfrm rot="5400000">
            <a:off x="8510340" y="3975429"/>
            <a:ext cx="2621275" cy="18508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1379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0CA4-D460-E3CF-C6A3-3DC52005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Approach: Ideate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8C9B-ED32-D4F8-6605-779077F76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en-US" dirty="0"/>
              <a:t>Ideation focused on a divergent user interface reflecting </a:t>
            </a:r>
          </a:p>
          <a:p>
            <a:pPr lvl="1"/>
            <a:r>
              <a:rPr lang="en-US" sz="2000" dirty="0"/>
              <a:t>augmented underlying data,</a:t>
            </a:r>
          </a:p>
          <a:p>
            <a:pPr lvl="1"/>
            <a:r>
              <a:rPr lang="en-US" sz="2000" dirty="0"/>
              <a:t>useful functions (to expert and non-expert audiences)</a:t>
            </a:r>
          </a:p>
        </p:txBody>
      </p:sp>
      <p:pic>
        <p:nvPicPr>
          <p:cNvPr id="4" name="Picture 3" descr="Several pieces of paper with writing on them&#10;&#10;AI-generated content may be incorrect.">
            <a:extLst>
              <a:ext uri="{FF2B5EF4-FFF2-40B4-BE49-F238E27FC236}">
                <a16:creationId xmlns:a16="http://schemas.microsoft.com/office/drawing/2014/main" id="{C233306B-93F6-F25C-5C83-FFFD31A04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t="-2062" r="-1548" b="2063"/>
          <a:stretch>
            <a:fillRect/>
          </a:stretch>
        </p:blipFill>
        <p:spPr>
          <a:xfrm rot="5400000">
            <a:off x="6085971" y="1432023"/>
            <a:ext cx="5326210" cy="399461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scene3d>
            <a:camera prst="orthographicFront">
              <a:rot lat="0" lon="0" rev="5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0691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1A56-11B4-EEB6-47DC-4F53706C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A85C-5434-941C-4BB3-269B4EBF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Approach: Ideate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EE3A-905D-43EA-C5BE-473082B08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230" y="2052116"/>
            <a:ext cx="6461136" cy="48004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Data: Others have commented on the challenges of munging the data sets that comprise STEMMA, and we urge that more data be drawn in yet – likely functionally aligned with (rather than fully incorporated within) existing data.  </a:t>
            </a:r>
          </a:p>
          <a:p>
            <a:pPr>
              <a:lnSpc>
                <a:spcPct val="110000"/>
              </a:lnSpc>
            </a:pPr>
            <a:r>
              <a:rPr lang="en-US" dirty="0"/>
              <a:t>We imagine this to be significantly automated, and recognize that this may introduce some possibility of error at the same time as it will increase potential utility – meaning that those using this for expert purposes will need to double check (a best practice regardless).  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63E2CF60-FDCA-B1CC-F386-84536D53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40" r="47263"/>
          <a:stretch>
            <a:fillRect/>
          </a:stretch>
        </p:blipFill>
        <p:spPr>
          <a:xfrm>
            <a:off x="7534656" y="227"/>
            <a:ext cx="3855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E54F1-A634-BD1F-878D-109C56521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4567-61A4-344C-CD39-1288B42F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Approach: Ideate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622B-3C37-3883-5705-BE9254ED1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230" y="1463040"/>
            <a:ext cx="6461136" cy="53895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 enriched in this way could help complete missing areas in the current data set – things like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fuller descriptions of manuscripts,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their provenance,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their histories </a:t>
            </a:r>
            <a:r>
              <a:rPr lang="en-US" sz="2000" dirty="0" err="1"/>
              <a:t>etc</a:t>
            </a:r>
            <a:r>
              <a:rPr lang="en-US" sz="2000" dirty="0"/>
              <a:t> (drawn from integrating with existing resources that do this)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presumed gender of authors (drawn from named lists);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full text of poems (drawn from aligned resources) and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keyword content / type / genre representation (automatically generated).</a:t>
            </a:r>
            <a:r>
              <a:rPr lang="en-CA" sz="2000" dirty="0"/>
              <a:t> </a:t>
            </a:r>
            <a:endParaRPr lang="en-US" sz="20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7F7E4B03-36D7-C5C2-4940-5A8F8DC9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40" r="47263"/>
          <a:stretch>
            <a:fillRect/>
          </a:stretch>
        </p:blipFill>
        <p:spPr>
          <a:xfrm>
            <a:off x="7534656" y="227"/>
            <a:ext cx="3855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4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2DA2D-0F2E-28E0-04A8-1DC1AF9B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3030-9394-31B3-3936-B3E38B0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Found: Prototype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18380-9EF2-856A-967C-A47E3B25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we entered initial prototyping, following input from two mentors, we consider ways to support the experience of each type of user group … </a:t>
            </a:r>
          </a:p>
          <a:p>
            <a:r>
              <a:rPr lang="en-US" dirty="0"/>
              <a:t>So our research problem became largely a research-on-research problem, asking how to address articulated needs of both these types of users, and focusing in part both on underlying data and on interface, and engagement.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7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4D82-A065-DF5D-133A-A953D05D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Found: Prototype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00F6-D948-E9B0-BE0E-245DD980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32560"/>
            <a:ext cx="9442379" cy="524256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Interface: The interface would feature a simple splash page encouraging a question be asked or search term input.  </a:t>
            </a:r>
            <a:endParaRPr lang="en-CA" sz="2400" dirty="0"/>
          </a:p>
          <a:p>
            <a:pPr lvl="1"/>
            <a:r>
              <a:rPr lang="en-US" sz="2400" dirty="0"/>
              <a:t>An input that might appear less research oriented – “Show me poems written by women that comment on love relationships” </a:t>
            </a:r>
          </a:p>
          <a:p>
            <a:pPr lvl="2"/>
            <a:r>
              <a:rPr lang="en-US" sz="2400" dirty="0"/>
              <a:t>moves one to a results screen that would answer just that, but not provide further options (save for a button to move to ‘advanced mode’) and offer prompts to similar things that others have requested.</a:t>
            </a:r>
            <a:endParaRPr lang="en-CA" sz="2400" dirty="0"/>
          </a:p>
          <a:p>
            <a:pPr lvl="1"/>
            <a:r>
              <a:rPr lang="en-US" sz="2400" dirty="0"/>
              <a:t>An input that would appear oriented more toward expert research – “What are all witnesses to [poem x] in chronological order, with full text?”</a:t>
            </a:r>
          </a:p>
          <a:p>
            <a:pPr lvl="2"/>
            <a:r>
              <a:rPr lang="en-US" sz="2400" dirty="0"/>
              <a:t>moves the user to a screen with more detailed search possibilities, including those that match the data fields of the STEMMA data set.</a:t>
            </a:r>
            <a:endParaRPr lang="en-CA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98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6DF4-8CB8-BC5C-3316-FF2AC321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54B3-3280-0094-7BEB-435ED1D9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Found: Prototype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ABFE5-2900-98F5-676B-DA431C6F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 interface functions:</a:t>
            </a:r>
          </a:p>
          <a:p>
            <a:pPr lvl="1"/>
            <a:r>
              <a:rPr lang="en-US" sz="2000" dirty="0"/>
              <a:t>Gateway to useful data-related functions – some ‘scholarly primitives’ others more advanced</a:t>
            </a:r>
          </a:p>
          <a:p>
            <a:pPr lvl="1"/>
            <a:r>
              <a:rPr lang="en-US" sz="2000" dirty="0"/>
              <a:t>We’ve discussed these with others in our group, happy for alignment and collaboration</a:t>
            </a:r>
          </a:p>
          <a:p>
            <a:pPr lvl="1"/>
            <a:r>
              <a:rPr lang="en-US" sz="2000" dirty="0"/>
              <a:t>We’ve modeled one more fully, around how to find the top hits in the STEMMA dataset (with apologies to the </a:t>
            </a:r>
            <a:r>
              <a:rPr lang="en-US" sz="2000" i="1" dirty="0"/>
              <a:t>Riddle of Literary Quality </a:t>
            </a:r>
            <a:r>
              <a:rPr lang="en-US" sz="2000" dirty="0"/>
              <a:t>project)</a:t>
            </a:r>
          </a:p>
          <a:p>
            <a:pPr lvl="1"/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94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5F5-837B-E17B-4DB4-45B9445C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Found: Test 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4A559-3A68-3DAC-68A3-32AE7D74A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also introduced the issue of engagement. We were encouraged by our mentors to imagine outward-facing engagement for audiences we could readily identify.</a:t>
            </a:r>
          </a:p>
          <a:p>
            <a:r>
              <a:rPr lang="en-US" dirty="0"/>
              <a:t>So far, we’ve imagined expert audiences being engaged by scholarly articles and presentations, with STEMMA citations, as well as cross-linking to the sites of scholarly associations and key journals and online resources in the area – perhaps a space, too, for ‘teaching with STEMMA’.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5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37AFF-1BFD-1C68-2574-D2DAFDB0B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9E1FF6-CCC9-40FF-8995-DDFB6C223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4B371-0BF2-4465-B103-CCE5A469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069D5-F182-406C-9B9C-F335C3162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F58D63-E9A4-4707-B6D8-E89672A36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96B63F-B884-4CA6-BCEA-CB7B43E6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D5E9C3-1490-41D0-8B4C-272B01559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039B1-BA50-200D-93BC-1060CE83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r>
              <a:rPr lang="en-US" dirty="0"/>
              <a:t>What We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E96E-6C52-CC3F-28DD-DB55BB02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168" y="1341120"/>
            <a:ext cx="5315963" cy="51923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Prototype: a simple splash page, separating use needs at first query, then providing tools and functions for each type of user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Interface GUI model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One function model: how to find the top hits in the STEMMA dataset (with apologies to the </a:t>
            </a:r>
            <a:r>
              <a:rPr lang="en-US" sz="2200" i="1" dirty="0"/>
              <a:t>Riddle of Literary Quality </a:t>
            </a:r>
            <a:r>
              <a:rPr lang="en-US" sz="2200" dirty="0"/>
              <a:t>project)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Test: How to support engagement?  Alignment with professional groups and teaching-possibilities, as well as general reading public.  Plus, we’d all like a ‘JD or TS’ quiz night 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CCCAB-BA10-4E7D-A3B2-9E56FC09B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5120" y="641225"/>
            <a:ext cx="3656394" cy="5570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aper with writing on it&#10;&#10;AI-generated content may be incorrect.">
            <a:extLst>
              <a:ext uri="{FF2B5EF4-FFF2-40B4-BE49-F238E27FC236}">
                <a16:creationId xmlns:a16="http://schemas.microsoft.com/office/drawing/2014/main" id="{F1C44039-55AE-B73C-A04B-3810E0C9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02" r="6" b="3509"/>
          <a:stretch>
            <a:fillRect/>
          </a:stretch>
        </p:blipFill>
        <p:spPr>
          <a:xfrm>
            <a:off x="7393271" y="1064805"/>
            <a:ext cx="3017268" cy="2104421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erson with a necklace and earrings&#10;&#10;AI-generated content may be incorrect.">
            <a:extLst>
              <a:ext uri="{FF2B5EF4-FFF2-40B4-BE49-F238E27FC236}">
                <a16:creationId xmlns:a16="http://schemas.microsoft.com/office/drawing/2014/main" id="{AC64B5D3-2356-35A0-6EDA-31AF8E7AF9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30"/>
          <a:stretch>
            <a:fillRect/>
          </a:stretch>
        </p:blipFill>
        <p:spPr>
          <a:xfrm>
            <a:off x="7647482" y="3587217"/>
            <a:ext cx="2510767" cy="2305130"/>
          </a:xfrm>
          <a:prstGeom prst="rect">
            <a:avLst/>
          </a:prstGeom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DAEC7D-6DC2-4017-82A4-D29BA59F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0786" y="319015"/>
            <a:ext cx="4323016" cy="6214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B6F2FC-7257-454A-BF7F-4515943F4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883272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38CFFE-9077-4273-AE5B-90EE4626B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3503486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5CC5DA-C98E-49F8-97BA-F7E820FA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9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7FCC-8C67-67DF-226B-0CB4F295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We Found: Test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425D6-4C7C-F943-772F-BBE1E6D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800523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For non-scholarly audiences, we imagined some playful social teasers, like a game that presents Donne-authored complaint or lament, asking if it sounds like Taylor Swift 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23A2C-5029-89BD-73E3-2BDC0D8C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30"/>
          <a:stretch>
            <a:fillRect/>
          </a:stretch>
        </p:blipFill>
        <p:spPr>
          <a:xfrm>
            <a:off x="6577568" y="2348779"/>
            <a:ext cx="3674398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56007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9194-FABB-1DF2-30AE-B697408E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4E97-8E09-1A87-5403-EE433180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The thought experiment got us this far, but we took it a few steps further …</a:t>
            </a:r>
          </a:p>
        </p:txBody>
      </p:sp>
    </p:spTree>
    <p:extLst>
      <p:ext uri="{BB962C8B-B14F-4D97-AF65-F5344CB8AC3E}">
        <p14:creationId xmlns:p14="http://schemas.microsoft.com/office/powerpoint/2010/main" val="165920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C62E-D9DC-7EA6-FA36-9B04CFF7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tangible results [1] GUI </a:t>
            </a:r>
            <a:r>
              <a:rPr lang="en-US" dirty="0" err="1"/>
              <a:t>MockUp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A46D-EC41-408D-0DE0-3121590E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9256-3D4F-A764-439E-8C111237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8C44-D5C8-3389-F93C-0781925B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tangible results [2] </a:t>
            </a:r>
            <a:br>
              <a:rPr lang="en-US" dirty="0"/>
            </a:br>
            <a:r>
              <a:rPr lang="en-US" dirty="0"/>
              <a:t>Hot Tips on the Top Hits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F1AE-3251-863A-D26E-FAAF27A7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8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9194-FABB-1DF2-30AE-B697408E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808056"/>
            <a:ext cx="9289979" cy="1077229"/>
          </a:xfrm>
        </p:spPr>
        <p:txBody>
          <a:bodyPr/>
          <a:lstStyle/>
          <a:p>
            <a:r>
              <a:rPr lang="en-US" dirty="0"/>
              <a:t>Contribution, Questions &amp; Reflection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4E97-8E09-1A87-5403-EE433180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052116"/>
            <a:ext cx="9860280" cy="3997828"/>
          </a:xfrm>
        </p:spPr>
        <p:txBody>
          <a:bodyPr>
            <a:noAutofit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sz="2000" dirty="0"/>
              <a:t>Broaden audience, attracting reading public and students without alienating experts; encourage creative / cultural industry engagement</a:t>
            </a:r>
          </a:p>
          <a:p>
            <a:pPr lvl="1"/>
            <a:r>
              <a:rPr lang="en-US" sz="2000" dirty="0"/>
              <a:t>Build larger user community around STEMMA, aid in ongoing sustainability </a:t>
            </a:r>
          </a:p>
          <a:p>
            <a:r>
              <a:rPr lang="en-US" dirty="0"/>
              <a:t>Limitations, Open Questions</a:t>
            </a:r>
          </a:p>
          <a:p>
            <a:pPr lvl="1"/>
            <a:r>
              <a:rPr lang="en-US" sz="2000" dirty="0"/>
              <a:t>Data enrichment and munging could continue to prove challenging</a:t>
            </a:r>
          </a:p>
          <a:p>
            <a:pPr lvl="1"/>
            <a:r>
              <a:rPr lang="en-US" sz="2000" dirty="0"/>
              <a:t>Building community is challenging</a:t>
            </a:r>
          </a:p>
          <a:p>
            <a:r>
              <a:rPr lang="en-US" dirty="0"/>
              <a:t>Further exploration</a:t>
            </a:r>
          </a:p>
          <a:p>
            <a:pPr lvl="1"/>
            <a:r>
              <a:rPr lang="en-US" sz="2000" dirty="0"/>
              <a:t>The thought experiment got us this far, but we took it a few steps further … [1] a GUI Mockup and [2] the ‘Hot Tips on the Top Hits’ function</a:t>
            </a:r>
          </a:p>
        </p:txBody>
      </p:sp>
    </p:spTree>
    <p:extLst>
      <p:ext uri="{BB962C8B-B14F-4D97-AF65-F5344CB8AC3E}">
        <p14:creationId xmlns:p14="http://schemas.microsoft.com/office/powerpoint/2010/main" val="194386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C62E-D9DC-7EA6-FA36-9B04CFF7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tangible results [1] GUI </a:t>
            </a:r>
            <a:r>
              <a:rPr lang="en-US" dirty="0" err="1"/>
              <a:t>MockUp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A46D-EC41-408D-0DE0-3121590E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5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220F-FDC7-6CDB-F160-6B6E8CD9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D6B0-D175-EE49-7ED2-1956589D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50F0A-E658-950E-C8A3-B22C22A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937"/>
            <a:ext cx="9342120" cy="66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43F7-81FA-A96B-BE5C-EB4A73B9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ADFF-C875-46FB-70D0-75EBAD1A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BCFF4-CC17-7011-2630-EF8124FC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51" y="1630680"/>
            <a:ext cx="9907289" cy="36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7971-B872-24EB-EC59-90C013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5D70-93DB-E09F-4678-0EF3C847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CDDF6-31E8-7574-B93F-48A2400D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69850"/>
            <a:ext cx="4978400" cy="671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CB63A-8BF2-DD32-5A74-2A680CB4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85090"/>
            <a:ext cx="49149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3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9256-3D4F-A764-439E-8C111237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8C44-D5C8-3389-F93C-0781925B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tangible results [2] </a:t>
            </a:r>
            <a:br>
              <a:rPr lang="en-US" dirty="0"/>
            </a:br>
            <a:r>
              <a:rPr lang="en-US" dirty="0"/>
              <a:t>Hot Tips on the Top Hits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F1AE-3251-863A-D26E-FAAF27A7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(Tracing Poetic Popularity in Manuscripts) </a:t>
            </a:r>
          </a:p>
        </p:txBody>
      </p:sp>
    </p:spTree>
    <p:extLst>
      <p:ext uri="{BB962C8B-B14F-4D97-AF65-F5344CB8AC3E}">
        <p14:creationId xmlns:p14="http://schemas.microsoft.com/office/powerpoint/2010/main" val="2786463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1226</TotalTime>
  <Words>1371</Words>
  <Application>Microsoft Macintosh PowerPoint</Application>
  <PresentationFormat>Widescreen</PresentationFormat>
  <Paragraphs>107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MS Shell Dlg 2</vt:lpstr>
      <vt:lpstr>Wingdings</vt:lpstr>
      <vt:lpstr>Wingdings 3</vt:lpstr>
      <vt:lpstr>Madison</vt:lpstr>
      <vt:lpstr>Turns out, there is more than one type of STEMMA user ….</vt:lpstr>
      <vt:lpstr>Approach</vt:lpstr>
      <vt:lpstr>What We Found</vt:lpstr>
      <vt:lpstr>Contribution, Questions &amp; Reflection  </vt:lpstr>
      <vt:lpstr>More tangible results [1] GUI MockUp</vt:lpstr>
      <vt:lpstr>PowerPoint Presentation</vt:lpstr>
      <vt:lpstr>PowerPoint Presentation</vt:lpstr>
      <vt:lpstr>PowerPoint Presentation</vt:lpstr>
      <vt:lpstr>More tangible results [2]  Hot Tips on the Top Hits</vt:lpstr>
      <vt:lpstr>Research Question</vt:lpstr>
      <vt:lpstr>Initial Approaches (What Didn't Work)</vt:lpstr>
      <vt:lpstr>The Breakthrough: CELM Numbers and Normalising Data</vt:lpstr>
      <vt:lpstr>PowerPoint Presentation</vt:lpstr>
      <vt:lpstr>The Popularity Score Formula</vt:lpstr>
      <vt:lpstr>Demonstration &amp; Results</vt:lpstr>
      <vt:lpstr>Top Hits</vt:lpstr>
      <vt:lpstr>Reflections &amp; Dissemination</vt:lpstr>
      <vt:lpstr>PowerPoint Presentation</vt:lpstr>
      <vt:lpstr>(Longer Deck – notes toward the presentation deck, minus GUI and Top Hits)</vt:lpstr>
      <vt:lpstr>Turns out, there is more than one type of STEMMA user ….</vt:lpstr>
      <vt:lpstr>Approach: Empathise</vt:lpstr>
      <vt:lpstr>Approach: Design</vt:lpstr>
      <vt:lpstr>Approach: Ideate [1]</vt:lpstr>
      <vt:lpstr>Approach: Ideate [2]</vt:lpstr>
      <vt:lpstr>Approach: Ideate [3]</vt:lpstr>
      <vt:lpstr>What We Found: Prototype [1]</vt:lpstr>
      <vt:lpstr>What We Found: Prototype [2]</vt:lpstr>
      <vt:lpstr>What We Found: Prototype [3]</vt:lpstr>
      <vt:lpstr>What We Found: Test [1]</vt:lpstr>
      <vt:lpstr>What We Found: Test [2]</vt:lpstr>
      <vt:lpstr>PowerPoint Presentation</vt:lpstr>
      <vt:lpstr>More tangible results [1] GUI MockUp</vt:lpstr>
      <vt:lpstr>More tangible results [2]  Hot Tips on the Top Hits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 Siemens</dc:creator>
  <cp:lastModifiedBy>Ray Siemens</cp:lastModifiedBy>
  <cp:revision>36</cp:revision>
  <cp:lastPrinted>2025-07-08T13:16:54Z</cp:lastPrinted>
  <dcterms:created xsi:type="dcterms:W3CDTF">2025-07-08T12:28:51Z</dcterms:created>
  <dcterms:modified xsi:type="dcterms:W3CDTF">2025-07-09T08:57:47Z</dcterms:modified>
</cp:coreProperties>
</file>